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7724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E97132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37E1BA-DF43-4EFE-906E-5CA020154A68}" v="1" dt="2025-04-21T20:10:13.2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astwood, Laura (KWS Seeds Canada, Ltd., CAC1)" userId="31aa9725-79e7-4365-871c-a019e36d72b9" providerId="ADAL" clId="{6B815895-D54F-4FDF-BABE-86434B61B9D2}"/>
    <pc:docChg chg="undo custSel delSld modSld">
      <pc:chgData name="Eastwood, Laura (KWS Seeds Canada, Ltd., CAC1)" userId="31aa9725-79e7-4365-871c-a019e36d72b9" providerId="ADAL" clId="{6B815895-D54F-4FDF-BABE-86434B61B9D2}" dt="2025-02-10T21:34:33.913" v="1050" actId="20577"/>
      <pc:docMkLst>
        <pc:docMk/>
      </pc:docMkLst>
      <pc:sldChg chg="del">
        <pc:chgData name="Eastwood, Laura (KWS Seeds Canada, Ltd., CAC1)" userId="31aa9725-79e7-4365-871c-a019e36d72b9" providerId="ADAL" clId="{6B815895-D54F-4FDF-BABE-86434B61B9D2}" dt="2025-02-03T22:24:05.601" v="3" actId="47"/>
        <pc:sldMkLst>
          <pc:docMk/>
          <pc:sldMk cId="1381834059" sldId="257"/>
        </pc:sldMkLst>
      </pc:sldChg>
      <pc:sldChg chg="del">
        <pc:chgData name="Eastwood, Laura (KWS Seeds Canada, Ltd., CAC1)" userId="31aa9725-79e7-4365-871c-a019e36d72b9" providerId="ADAL" clId="{6B815895-D54F-4FDF-BABE-86434B61B9D2}" dt="2025-02-03T22:24:46.889" v="4" actId="47"/>
        <pc:sldMkLst>
          <pc:docMk/>
          <pc:sldMk cId="1486029394" sldId="258"/>
        </pc:sldMkLst>
      </pc:sldChg>
      <pc:sldChg chg="del">
        <pc:chgData name="Eastwood, Laura (KWS Seeds Canada, Ltd., CAC1)" userId="31aa9725-79e7-4365-871c-a019e36d72b9" providerId="ADAL" clId="{6B815895-D54F-4FDF-BABE-86434B61B9D2}" dt="2025-02-03T22:24:04.269" v="2" actId="47"/>
        <pc:sldMkLst>
          <pc:docMk/>
          <pc:sldMk cId="1316064184" sldId="259"/>
        </pc:sldMkLst>
      </pc:sldChg>
      <pc:sldChg chg="modSp mod">
        <pc:chgData name="Eastwood, Laura (KWS Seeds Canada, Ltd., CAC1)" userId="31aa9725-79e7-4365-871c-a019e36d72b9" providerId="ADAL" clId="{6B815895-D54F-4FDF-BABE-86434B61B9D2}" dt="2025-02-10T21:34:33.913" v="1050" actId="20577"/>
        <pc:sldMkLst>
          <pc:docMk/>
          <pc:sldMk cId="4046877455" sldId="259"/>
        </pc:sldMkLst>
        <pc:spChg chg="mod">
          <ac:chgData name="Eastwood, Laura (KWS Seeds Canada, Ltd., CAC1)" userId="31aa9725-79e7-4365-871c-a019e36d72b9" providerId="ADAL" clId="{6B815895-D54F-4FDF-BABE-86434B61B9D2}" dt="2025-02-10T21:34:23.459" v="1047" actId="20577"/>
          <ac:spMkLst>
            <pc:docMk/>
            <pc:sldMk cId="4046877455" sldId="259"/>
            <ac:spMk id="7" creationId="{43A3C659-56E3-45C0-FF79-10042092D253}"/>
          </ac:spMkLst>
        </pc:spChg>
        <pc:spChg chg="mod">
          <ac:chgData name="Eastwood, Laura (KWS Seeds Canada, Ltd., CAC1)" userId="31aa9725-79e7-4365-871c-a019e36d72b9" providerId="ADAL" clId="{6B815895-D54F-4FDF-BABE-86434B61B9D2}" dt="2025-02-04T19:54:49.840" v="1006" actId="20577"/>
          <ac:spMkLst>
            <pc:docMk/>
            <pc:sldMk cId="4046877455" sldId="259"/>
            <ac:spMk id="9" creationId="{8EE646DC-4CD0-33B2-198F-E6D3B395EF04}"/>
          </ac:spMkLst>
        </pc:spChg>
        <pc:graphicFrameChg chg="mod ord modGraphic">
          <ac:chgData name="Eastwood, Laura (KWS Seeds Canada, Ltd., CAC1)" userId="31aa9725-79e7-4365-871c-a019e36d72b9" providerId="ADAL" clId="{6B815895-D54F-4FDF-BABE-86434B61B9D2}" dt="2025-02-10T21:34:33.913" v="1050" actId="20577"/>
          <ac:graphicFrameMkLst>
            <pc:docMk/>
            <pc:sldMk cId="4046877455" sldId="259"/>
            <ac:graphicFrameMk id="3" creationId="{C8769EDA-879B-CADF-3B59-A3F25C6840E2}"/>
          </ac:graphicFrameMkLst>
        </pc:graphicFrameChg>
      </pc:sldChg>
      <pc:sldChg chg="del">
        <pc:chgData name="Eastwood, Laura (KWS Seeds Canada, Ltd., CAC1)" userId="31aa9725-79e7-4365-871c-a019e36d72b9" providerId="ADAL" clId="{6B815895-D54F-4FDF-BABE-86434B61B9D2}" dt="2025-02-03T22:24:03.084" v="1" actId="47"/>
        <pc:sldMkLst>
          <pc:docMk/>
          <pc:sldMk cId="2230384270" sldId="260"/>
        </pc:sldMkLst>
      </pc:sldChg>
      <pc:sldChg chg="del">
        <pc:chgData name="Eastwood, Laura (KWS Seeds Canada, Ltd., CAC1)" userId="31aa9725-79e7-4365-871c-a019e36d72b9" providerId="ADAL" clId="{6B815895-D54F-4FDF-BABE-86434B61B9D2}" dt="2025-02-03T22:24:01.615" v="0" actId="47"/>
        <pc:sldMkLst>
          <pc:docMk/>
          <pc:sldMk cId="1477051863" sldId="261"/>
        </pc:sldMkLst>
      </pc:sldChg>
    </pc:docChg>
  </pc:docChgLst>
  <pc:docChgLst>
    <pc:chgData name="Eastwood, Laura (KWS Seeds Canada, Ltd., CAC1)" userId="31aa9725-79e7-4365-871c-a019e36d72b9" providerId="ADAL" clId="{0D37E1BA-DF43-4EFE-906E-5CA020154A68}"/>
    <pc:docChg chg="addSld delSld modSld">
      <pc:chgData name="Eastwood, Laura (KWS Seeds Canada, Ltd., CAC1)" userId="31aa9725-79e7-4365-871c-a019e36d72b9" providerId="ADAL" clId="{0D37E1BA-DF43-4EFE-906E-5CA020154A68}" dt="2025-04-21T20:12:20.881" v="20" actId="1076"/>
      <pc:docMkLst>
        <pc:docMk/>
      </pc:docMkLst>
      <pc:sldChg chg="modSp add mod">
        <pc:chgData name="Eastwood, Laura (KWS Seeds Canada, Ltd., CAC1)" userId="31aa9725-79e7-4365-871c-a019e36d72b9" providerId="ADAL" clId="{0D37E1BA-DF43-4EFE-906E-5CA020154A68}" dt="2025-04-21T20:12:20.881" v="20" actId="1076"/>
        <pc:sldMkLst>
          <pc:docMk/>
          <pc:sldMk cId="1948346525" sldId="256"/>
        </pc:sldMkLst>
        <pc:spChg chg="mod">
          <ac:chgData name="Eastwood, Laura (KWS Seeds Canada, Ltd., CAC1)" userId="31aa9725-79e7-4365-871c-a019e36d72b9" providerId="ADAL" clId="{0D37E1BA-DF43-4EFE-906E-5CA020154A68}" dt="2025-04-21T20:12:20.881" v="20" actId="1076"/>
          <ac:spMkLst>
            <pc:docMk/>
            <pc:sldMk cId="1948346525" sldId="256"/>
            <ac:spMk id="9" creationId="{8EE646DC-4CD0-33B2-198F-E6D3B395EF04}"/>
          </ac:spMkLst>
        </pc:spChg>
        <pc:graphicFrameChg chg="mod modGraphic">
          <ac:chgData name="Eastwood, Laura (KWS Seeds Canada, Ltd., CAC1)" userId="31aa9725-79e7-4365-871c-a019e36d72b9" providerId="ADAL" clId="{0D37E1BA-DF43-4EFE-906E-5CA020154A68}" dt="2025-04-21T20:12:10.158" v="17" actId="20577"/>
          <ac:graphicFrameMkLst>
            <pc:docMk/>
            <pc:sldMk cId="1948346525" sldId="256"/>
            <ac:graphicFrameMk id="5" creationId="{554A6BE2-3EDB-BE3D-6B10-01756E066E70}"/>
          </ac:graphicFrameMkLst>
        </pc:graphicFrameChg>
      </pc:sldChg>
      <pc:sldChg chg="modSp del mod">
        <pc:chgData name="Eastwood, Laura (KWS Seeds Canada, Ltd., CAC1)" userId="31aa9725-79e7-4365-871c-a019e36d72b9" providerId="ADAL" clId="{0D37E1BA-DF43-4EFE-906E-5CA020154A68}" dt="2025-04-21T20:10:20.391" v="2" actId="47"/>
        <pc:sldMkLst>
          <pc:docMk/>
          <pc:sldMk cId="4046877455" sldId="259"/>
        </pc:sldMkLst>
        <pc:graphicFrameChg chg="modGraphic">
          <ac:chgData name="Eastwood, Laura (KWS Seeds Canada, Ltd., CAC1)" userId="31aa9725-79e7-4365-871c-a019e36d72b9" providerId="ADAL" clId="{0D37E1BA-DF43-4EFE-906E-5CA020154A68}" dt="2025-04-21T20:10:02.833" v="0" actId="6549"/>
          <ac:graphicFrameMkLst>
            <pc:docMk/>
            <pc:sldMk cId="4046877455" sldId="259"/>
            <ac:graphicFrameMk id="3" creationId="{C8769EDA-879B-CADF-3B59-A3F25C6840E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346836"/>
            <a:ext cx="6606540" cy="2865120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4322446"/>
            <a:ext cx="5829300" cy="1986914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99F2-88B1-4A18-9935-3525BB8FF87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E73A-68BC-4FAC-85A2-405EDBF6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8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99F2-88B1-4A18-9935-3525BB8FF87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E73A-68BC-4FAC-85A2-405EDBF6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3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438150"/>
            <a:ext cx="1675924" cy="69742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438150"/>
            <a:ext cx="4930616" cy="69742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99F2-88B1-4A18-9935-3525BB8FF87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E73A-68BC-4FAC-85A2-405EDBF6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99F2-88B1-4A18-9935-3525BB8FF87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E73A-68BC-4FAC-85A2-405EDBF6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0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051688"/>
            <a:ext cx="6703695" cy="342328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5507358"/>
            <a:ext cx="6703695" cy="180022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99F2-88B1-4A18-9935-3525BB8FF87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E73A-68BC-4FAC-85A2-405EDBF6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7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190750"/>
            <a:ext cx="330327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190750"/>
            <a:ext cx="330327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99F2-88B1-4A18-9935-3525BB8FF87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E73A-68BC-4FAC-85A2-405EDBF6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6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438152"/>
            <a:ext cx="6703695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017396"/>
            <a:ext cx="3288089" cy="98869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006090"/>
            <a:ext cx="3288089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017396"/>
            <a:ext cx="3304282" cy="98869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006090"/>
            <a:ext cx="3304282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99F2-88B1-4A18-9935-3525BB8FF87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E73A-68BC-4FAC-85A2-405EDBF6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67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99F2-88B1-4A18-9935-3525BB8FF87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E73A-68BC-4FAC-85A2-405EDBF6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0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99F2-88B1-4A18-9935-3525BB8FF87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E73A-68BC-4FAC-85A2-405EDBF6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97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48640"/>
            <a:ext cx="2506801" cy="192024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184912"/>
            <a:ext cx="3934778" cy="5848350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2468880"/>
            <a:ext cx="2506801" cy="4573906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99F2-88B1-4A18-9935-3525BB8FF87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E73A-68BC-4FAC-85A2-405EDBF6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6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48640"/>
            <a:ext cx="2506801" cy="192024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184912"/>
            <a:ext cx="3934778" cy="5848350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2468880"/>
            <a:ext cx="2506801" cy="4573906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999F2-88B1-4A18-9935-3525BB8FF87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E73A-68BC-4FAC-85A2-405EDBF6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6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438152"/>
            <a:ext cx="6703695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190750"/>
            <a:ext cx="6703695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7627622"/>
            <a:ext cx="17487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D999F2-88B1-4A18-9935-3525BB8FF87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7627622"/>
            <a:ext cx="2623185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7627622"/>
            <a:ext cx="17487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4AE73A-68BC-4FAC-85A2-405EDBF68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0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54A6BE2-3EDB-BE3D-6B10-01756E066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652057"/>
              </p:ext>
            </p:extLst>
          </p:nvPr>
        </p:nvGraphicFramePr>
        <p:xfrm>
          <a:off x="1008465" y="384555"/>
          <a:ext cx="5755468" cy="5297784"/>
        </p:xfrm>
        <a:graphic>
          <a:graphicData uri="http://schemas.openxmlformats.org/drawingml/2006/table">
            <a:tbl>
              <a:tblPr firstRow="1" firstCol="1" bandRow="1"/>
              <a:tblGrid>
                <a:gridCol w="1918052">
                  <a:extLst>
                    <a:ext uri="{9D8B030D-6E8A-4147-A177-3AD203B41FA5}">
                      <a16:colId xmlns:a16="http://schemas.microsoft.com/office/drawing/2014/main" val="3709341507"/>
                    </a:ext>
                  </a:extLst>
                </a:gridCol>
                <a:gridCol w="1918708">
                  <a:extLst>
                    <a:ext uri="{9D8B030D-6E8A-4147-A177-3AD203B41FA5}">
                      <a16:colId xmlns:a16="http://schemas.microsoft.com/office/drawing/2014/main" val="1274560"/>
                    </a:ext>
                  </a:extLst>
                </a:gridCol>
                <a:gridCol w="1918708">
                  <a:extLst>
                    <a:ext uri="{9D8B030D-6E8A-4147-A177-3AD203B41FA5}">
                      <a16:colId xmlns:a16="http://schemas.microsoft.com/office/drawing/2014/main" val="3308495866"/>
                    </a:ext>
                  </a:extLst>
                </a:gridCol>
              </a:tblGrid>
              <a:tr h="220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b="1" kern="100" dirty="0">
                          <a:solidFill>
                            <a:srgbClr val="FFFFFF"/>
                          </a:solidFill>
                          <a:effectLst/>
                          <a:highlight>
                            <a:srgbClr val="E97132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Composition, as fed</a:t>
                      </a:r>
                      <a:endParaRPr lang="en-US" sz="1050" kern="100" dirty="0">
                        <a:effectLst/>
                        <a:highlight>
                          <a:srgbClr val="E97132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b="1" kern="100" dirty="0">
                          <a:solidFill>
                            <a:srgbClr val="FFFFFF"/>
                          </a:solidFill>
                          <a:effectLst/>
                          <a:highlight>
                            <a:srgbClr val="E97132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US" sz="1050" kern="100" dirty="0">
                        <a:effectLst/>
                        <a:highlight>
                          <a:srgbClr val="E97132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b="1" kern="100" dirty="0">
                          <a:solidFill>
                            <a:srgbClr val="FFFFFF"/>
                          </a:solidFill>
                          <a:effectLst/>
                          <a:highlight>
                            <a:srgbClr val="E97132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Standard Deviation</a:t>
                      </a:r>
                      <a:endParaRPr lang="en-US" sz="1050" kern="100" dirty="0">
                        <a:effectLst/>
                        <a:highlight>
                          <a:srgbClr val="E97132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025233"/>
                  </a:ext>
                </a:extLst>
              </a:tr>
              <a:tr h="22074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Proximate Components, %</a:t>
                      </a:r>
                      <a:endParaRPr lang="en-US" sz="1050" kern="100" dirty="0">
                        <a:effectLst/>
                        <a:highlight>
                          <a:srgbClr val="D9D9D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917439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Dry Matter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89.07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1.34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7511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Crude Protein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9.77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1.61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184361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Crude Fibre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0.53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905289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Ether Extract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1.80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617686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Ash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1.84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129500"/>
                  </a:ext>
                </a:extLst>
              </a:tr>
              <a:tr h="22074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Carbohydrate Components, %</a:t>
                      </a:r>
                      <a:endParaRPr lang="en-US" sz="1050" kern="100">
                        <a:effectLst/>
                        <a:highlight>
                          <a:srgbClr val="D9D9D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839933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Neutral Detergent Fibre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14.47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40067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Acid Detergent Fibre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3.34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0.68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230919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Starch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57.04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166573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Beta-Glucans</a:t>
                      </a:r>
                      <a:r>
                        <a:rPr lang="en-CA" sz="1100" kern="100" baseline="300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2.33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683114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Fructans</a:t>
                      </a:r>
                      <a:r>
                        <a:rPr lang="en-CA" sz="1100" kern="100" baseline="300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1.13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2172"/>
                  </a:ext>
                </a:extLst>
              </a:tr>
              <a:tr h="22074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Minerals, %</a:t>
                      </a:r>
                      <a:endParaRPr lang="en-US" sz="1050" kern="100">
                        <a:effectLst/>
                        <a:highlight>
                          <a:srgbClr val="D9D9D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692100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Calcium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en-US" sz="1050" kern="100" dirty="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0.01</a:t>
                      </a:r>
                      <a:endParaRPr lang="en-US" sz="1050" kern="100" dirty="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451549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Phosphorus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0.29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0.04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407129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Phytate P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0.01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077561"/>
                  </a:ext>
                </a:extLst>
              </a:tr>
              <a:tr h="22074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Amino Acids, %</a:t>
                      </a:r>
                      <a:endParaRPr lang="en-US" sz="1050" kern="100" dirty="0">
                        <a:effectLst/>
                        <a:highlight>
                          <a:srgbClr val="D9D9D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278420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Lysine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0.43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435947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Methionine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0.27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0.2</a:t>
                      </a:r>
                      <a:endParaRPr lang="en-US" sz="1050" kern="100" dirty="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380059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Threonine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0.24</a:t>
                      </a:r>
                      <a:endParaRPr lang="en-US" sz="1050" kern="100" dirty="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0.07</a:t>
                      </a:r>
                      <a:endParaRPr lang="en-US" sz="1050" kern="100" dirty="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061503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Tryptophan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en-US" sz="1050" kern="10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0.02</a:t>
                      </a:r>
                      <a:endParaRPr lang="en-US" sz="1050" kern="100" dirty="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123575"/>
                  </a:ext>
                </a:extLst>
              </a:tr>
              <a:tr h="220741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Other</a:t>
                      </a:r>
                      <a:endParaRPr lang="en-US" sz="1050" kern="100" dirty="0">
                        <a:effectLst/>
                        <a:highlight>
                          <a:srgbClr val="D9D9D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044524"/>
                  </a:ext>
                </a:extLst>
              </a:tr>
              <a:tr h="220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Intrinsic Phytase, FTU</a:t>
                      </a:r>
                      <a:r>
                        <a:rPr lang="en-CA" sz="1100" kern="100" baseline="30000" dirty="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50" kern="100" dirty="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2,833</a:t>
                      </a:r>
                      <a:endParaRPr lang="en-US" sz="1050" kern="100" dirty="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FDF3ED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473</a:t>
                      </a:r>
                      <a:endParaRPr lang="en-US" sz="1050" kern="100" dirty="0">
                        <a:effectLst/>
                        <a:highlight>
                          <a:srgbClr val="FDF3ED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48" marR="541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5196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3A3C659-56E3-45C0-FF79-10042092D253}"/>
              </a:ext>
            </a:extLst>
          </p:cNvPr>
          <p:cNvSpPr txBox="1"/>
          <p:nvPr/>
        </p:nvSpPr>
        <p:spPr>
          <a:xfrm>
            <a:off x="1008466" y="73324"/>
            <a:ext cx="5755467" cy="315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800"/>
              </a:spcBef>
              <a:spcAft>
                <a:spcPts val="600"/>
              </a:spcAft>
            </a:pPr>
            <a:r>
              <a:rPr lang="en-CA" sz="1400" b="1" kern="100" dirty="0">
                <a:solidFill>
                  <a:srgbClr val="0F476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Average Nutrient Composition of KWS Hybrid Rye Grain</a:t>
            </a:r>
            <a:r>
              <a:rPr lang="en-CA" sz="1400" b="1" kern="100" baseline="30000" dirty="0">
                <a:solidFill>
                  <a:srgbClr val="0F476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400" b="1" kern="100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E646DC-4CD0-33B2-198F-E6D3B395EF04}"/>
              </a:ext>
            </a:extLst>
          </p:cNvPr>
          <p:cNvSpPr txBox="1"/>
          <p:nvPr/>
        </p:nvSpPr>
        <p:spPr>
          <a:xfrm>
            <a:off x="1008466" y="5688766"/>
            <a:ext cx="5755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82880"/>
            <a:r>
              <a:rPr lang="en-CA" sz="9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r>
              <a:rPr lang="en-CA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Unless otherwise noted, hybrid rye data was collected from 16 samples used in Canadian Research Trials between 2016-2024 (not all studies reported all values). </a:t>
            </a:r>
            <a:endParaRPr lang="en-US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CA" sz="9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en-CA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Data obtained from McGhee and Stein, 2018</a:t>
            </a:r>
            <a:endParaRPr lang="en-US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CA" sz="9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</a:t>
            </a:r>
            <a:r>
              <a:rPr lang="en-CA" sz="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FTU = phytase units per kilogram; McGhee &amp; Stein, 2019</a:t>
            </a:r>
            <a:endParaRPr lang="en-US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346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1607</TotalTime>
  <Words>144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KWS SAAT 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Eastwood, Laura (KWS Seeds Canada, Ltd., CAC1)</dc:creator>
  <cp:lastModifiedBy>Eastwood, Laura (KWS Seeds Canada, Ltd., CAC1)</cp:lastModifiedBy>
  <cp:revision>6</cp:revision>
  <dcterms:created xsi:type="dcterms:W3CDTF">2024-06-21T16:40:25Z</dcterms:created>
  <dcterms:modified xsi:type="dcterms:W3CDTF">2025-04-21T20:12:26Z</dcterms:modified>
</cp:coreProperties>
</file>